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0" r:id="rId4"/>
    <p:sldId id="258" r:id="rId5"/>
    <p:sldId id="262" r:id="rId6"/>
    <p:sldId id="259" r:id="rId7"/>
    <p:sldId id="261" r:id="rId8"/>
    <p:sldId id="260" r:id="rId9"/>
    <p:sldId id="263" r:id="rId10"/>
    <p:sldId id="265" r:id="rId11"/>
    <p:sldId id="269" r:id="rId12"/>
    <p:sldId id="264" r:id="rId13"/>
    <p:sldId id="266" r:id="rId14"/>
    <p:sldId id="267" r:id="rId15"/>
    <p:sldId id="268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20"/>
  </p:normalViewPr>
  <p:slideViewPr>
    <p:cSldViewPr snapToGrid="0" snapToObjects="1">
      <p:cViewPr varScale="1">
        <p:scale>
          <a:sx n="112" d="100"/>
          <a:sy n="112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ADCD585-C8EB-4A49-84C1-F9DEF2AEB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063262"/>
            <a:ext cx="3739278" cy="2661138"/>
          </a:xfrm>
        </p:spPr>
        <p:txBody>
          <a:bodyPr anchor="ctr">
            <a:normAutofit fontScale="90000"/>
          </a:bodyPr>
          <a:lstStyle/>
          <a:p>
            <a:r>
              <a:rPr lang="pt-BR" sz="4200" dirty="0"/>
              <a:t>Estratégias para o Transporte Público de Porto Alegre</a:t>
            </a:r>
            <a:br>
              <a:rPr lang="pt-BR" sz="4200" dirty="0"/>
            </a:br>
            <a:r>
              <a:rPr lang="pt-BR" sz="4200" dirty="0"/>
              <a:t>2022-2030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B38F6F-5724-4F48-BF6D-D72FFDCC0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3" y="5101298"/>
            <a:ext cx="3739277" cy="1116622"/>
          </a:xfrm>
        </p:spPr>
        <p:txBody>
          <a:bodyPr>
            <a:normAutofit/>
          </a:bodyPr>
          <a:lstStyle/>
          <a:p>
            <a:r>
              <a:rPr lang="pt-BR" dirty="0"/>
              <a:t>Propostas da Frente Ampla em Defesa da Carris e do Transporte de Qualidade</a:t>
            </a:r>
          </a:p>
        </p:txBody>
      </p:sp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E504065-A5B5-3A45-BEEB-DF297668F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906" y="1838764"/>
            <a:ext cx="4678934" cy="3158281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756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DD283-C3DA-AC47-A15D-86679521D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Diagnóstico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402193-BB2A-2D45-B9EC-CD2075D8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892554" cy="3599316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O Sistema de Transportes de Porto Alegre está em </a:t>
            </a:r>
            <a:r>
              <a:rPr lang="pt-BR" dirty="0">
                <a:solidFill>
                  <a:srgbClr val="FFFF00"/>
                </a:solidFill>
              </a:rPr>
              <a:t>crise desde antes </a:t>
            </a:r>
            <a:r>
              <a:rPr lang="pt-BR" dirty="0"/>
              <a:t>da pandemia;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A licitação “congelou” os problemas estruturais e não inovou na gestão;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O maior problema do Sistema de Transportes é de </a:t>
            </a:r>
            <a:r>
              <a:rPr lang="pt-BR" dirty="0">
                <a:solidFill>
                  <a:srgbClr val="FFFF00"/>
                </a:solidFill>
              </a:rPr>
              <a:t>financiamento</a:t>
            </a:r>
            <a:r>
              <a:rPr lang="pt-BR" dirty="0"/>
              <a:t>, resultado da </a:t>
            </a:r>
            <a:r>
              <a:rPr lang="pt-BR" dirty="0">
                <a:solidFill>
                  <a:srgbClr val="FFFF00"/>
                </a:solidFill>
              </a:rPr>
              <a:t>queda da arrecadação </a:t>
            </a:r>
            <a:r>
              <a:rPr lang="pt-BR" dirty="0"/>
              <a:t>tarifária</a:t>
            </a:r>
            <a:r>
              <a:rPr lang="pt-BR" dirty="0">
                <a:solidFill>
                  <a:srgbClr val="FFFF00"/>
                </a:solidFill>
              </a:rPr>
              <a:t>, </a:t>
            </a:r>
            <a:r>
              <a:rPr lang="pt-BR" dirty="0"/>
              <a:t>da queda de passageiros pagantes, das </a:t>
            </a:r>
            <a:r>
              <a:rPr lang="pt-BR" dirty="0">
                <a:solidFill>
                  <a:srgbClr val="FFFF00"/>
                </a:solidFill>
              </a:rPr>
              <a:t>isenções sem fontes de subsídios </a:t>
            </a:r>
            <a:r>
              <a:rPr lang="pt-BR" dirty="0"/>
              <a:t>e da </a:t>
            </a:r>
            <a:r>
              <a:rPr lang="pt-BR" dirty="0">
                <a:solidFill>
                  <a:srgbClr val="FFFF00"/>
                </a:solidFill>
              </a:rPr>
              <a:t>gestão privada</a:t>
            </a:r>
            <a:r>
              <a:rPr lang="pt-BR" dirty="0"/>
              <a:t> do sistema;</a:t>
            </a:r>
          </a:p>
        </p:txBody>
      </p:sp>
    </p:spTree>
    <p:extLst>
      <p:ext uri="{BB962C8B-B14F-4D97-AF65-F5344CB8AC3E}">
        <p14:creationId xmlns:p14="http://schemas.microsoft.com/office/powerpoint/2010/main" val="4293871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DD283-C3DA-AC47-A15D-86679521D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Diagnóstico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402193-BB2A-2D45-B9EC-CD2075D8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723" y="2379736"/>
            <a:ext cx="10892554" cy="3599316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/>
              <a:t>Sistema de Transportes de Porto Alegre mantém suas características essenciais:</a:t>
            </a:r>
          </a:p>
          <a:p>
            <a:pPr lvl="1" algn="just"/>
            <a:r>
              <a:rPr lang="pt-BR" sz="2400" dirty="0">
                <a:solidFill>
                  <a:srgbClr val="FFFF00"/>
                </a:solidFill>
              </a:rPr>
              <a:t>rede operacional </a:t>
            </a:r>
            <a:r>
              <a:rPr lang="pt-BR" sz="2400" dirty="0"/>
              <a:t>com grande </a:t>
            </a:r>
            <a:r>
              <a:rPr lang="pt-BR" sz="2400" dirty="0">
                <a:solidFill>
                  <a:srgbClr val="FFFF00"/>
                </a:solidFill>
              </a:rPr>
              <a:t>capilaridade</a:t>
            </a:r>
          </a:p>
          <a:p>
            <a:pPr lvl="1" algn="just"/>
            <a:r>
              <a:rPr lang="pt-BR" sz="2400" dirty="0"/>
              <a:t>volume de </a:t>
            </a:r>
            <a:r>
              <a:rPr lang="pt-BR" sz="2400" dirty="0">
                <a:solidFill>
                  <a:srgbClr val="FFFF00"/>
                </a:solidFill>
              </a:rPr>
              <a:t>passageiros pagantes</a:t>
            </a:r>
            <a:r>
              <a:rPr lang="pt-BR" sz="2400" dirty="0"/>
              <a:t> na ordem de 550.000/dia</a:t>
            </a:r>
          </a:p>
          <a:p>
            <a:pPr lvl="1" algn="just"/>
            <a:r>
              <a:rPr lang="pt-BR" sz="2400" dirty="0"/>
              <a:t>implantação de inovações </a:t>
            </a:r>
            <a:r>
              <a:rPr lang="pt-BR" sz="2400" dirty="0">
                <a:solidFill>
                  <a:srgbClr val="FFFF00"/>
                </a:solidFill>
              </a:rPr>
              <a:t>tecnológicas;</a:t>
            </a:r>
          </a:p>
          <a:p>
            <a:pPr lvl="1" algn="just"/>
            <a:r>
              <a:rPr lang="pt-BR" sz="2400" dirty="0"/>
              <a:t>Receita de mais de </a:t>
            </a:r>
            <a:r>
              <a:rPr lang="pt-BR" sz="2400" dirty="0">
                <a:solidFill>
                  <a:srgbClr val="FFFF00"/>
                </a:solidFill>
              </a:rPr>
              <a:t>60 milhões </a:t>
            </a:r>
            <a:r>
              <a:rPr lang="pt-BR" sz="2400" dirty="0"/>
              <a:t>de reais/mês.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Possui uma </a:t>
            </a:r>
            <a:r>
              <a:rPr lang="pt-BR" dirty="0">
                <a:solidFill>
                  <a:srgbClr val="FFFF00"/>
                </a:solidFill>
              </a:rPr>
              <a:t>empresa pública de gestão (EPTC)</a:t>
            </a:r>
            <a:r>
              <a:rPr lang="pt-BR" dirty="0"/>
              <a:t>, com </a:t>
            </a:r>
            <a:r>
              <a:rPr lang="pt-BR" dirty="0" err="1"/>
              <a:t>automomia</a:t>
            </a:r>
            <a:r>
              <a:rPr lang="pt-BR" dirty="0"/>
              <a:t> técnica, operacional e financeira que pode assumir todas tarefas de planejamento, controle operacional, gestão tarifária e fiscalização do Sistema;</a:t>
            </a:r>
          </a:p>
        </p:txBody>
      </p:sp>
    </p:spTree>
    <p:extLst>
      <p:ext uri="{BB962C8B-B14F-4D97-AF65-F5344CB8AC3E}">
        <p14:creationId xmlns:p14="http://schemas.microsoft.com/office/powerpoint/2010/main" val="377845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</a:t>
            </a:r>
          </a:p>
          <a:p>
            <a:pPr marL="0" indent="0" algn="just">
              <a:buNone/>
            </a:pPr>
            <a:r>
              <a:rPr lang="pt-BR" dirty="0"/>
              <a:t>Receita tarifária não cobre os custos operacionais do Sistema;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01</a:t>
            </a:r>
          </a:p>
          <a:p>
            <a:pPr marL="0" indent="0" algn="just">
              <a:buNone/>
            </a:pPr>
            <a:r>
              <a:rPr lang="pt-BR" dirty="0"/>
              <a:t>EPTC assumir a gestão da bilhetagem eletrônica e da CCT criando mecanismos de </a:t>
            </a:r>
            <a:r>
              <a:rPr lang="pt-BR" dirty="0">
                <a:solidFill>
                  <a:srgbClr val="FFFF00"/>
                </a:solidFill>
              </a:rPr>
              <a:t>remuneração das empresas pelos serviços prestados </a:t>
            </a:r>
            <a:r>
              <a:rPr lang="pt-BR" dirty="0"/>
              <a:t>tendo </a:t>
            </a:r>
            <a:r>
              <a:rPr lang="pt-BR" dirty="0">
                <a:solidFill>
                  <a:srgbClr val="FFFF00"/>
                </a:solidFill>
              </a:rPr>
              <a:t>indicadores de desempenho </a:t>
            </a:r>
            <a:r>
              <a:rPr lang="pt-BR" dirty="0"/>
              <a:t>operacional, custos, qualidade e de avaliação dos serviços pela população usuária;</a:t>
            </a:r>
          </a:p>
        </p:txBody>
      </p:sp>
    </p:spTree>
    <p:extLst>
      <p:ext uri="{BB962C8B-B14F-4D97-AF65-F5344CB8AC3E}">
        <p14:creationId xmlns:p14="http://schemas.microsoft.com/office/powerpoint/2010/main" val="400953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10681100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VIABILIDADE ECONÔMICA</a:t>
            </a:r>
          </a:p>
          <a:p>
            <a:pPr marL="0" indent="0" algn="just">
              <a:buNone/>
            </a:pPr>
            <a:r>
              <a:rPr lang="pt-BR" dirty="0"/>
              <a:t>Receita tarifária não cobre os custos operacionais do Sistema;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02</a:t>
            </a:r>
          </a:p>
          <a:p>
            <a:pPr marL="0" indent="0" algn="just">
              <a:buNone/>
            </a:pPr>
            <a:r>
              <a:rPr lang="pt-BR" dirty="0"/>
              <a:t>Criação do Cartão Mobilidade comercializado pela EPTC e que poderá ser utilizado no transporte coletivo, por lotação, na Área Azul, nos estacionamentos públicos e privados e que poderá ser </a:t>
            </a:r>
            <a:r>
              <a:rPr lang="pt-BR" dirty="0" err="1"/>
              <a:t>oderecido</a:t>
            </a:r>
            <a:r>
              <a:rPr lang="pt-BR" dirty="0"/>
              <a:t> como produto para o forma de capitalizar o sistema em parcerias com o sistema financeiro;</a:t>
            </a:r>
          </a:p>
        </p:txBody>
      </p:sp>
    </p:spTree>
    <p:extLst>
      <p:ext uri="{BB962C8B-B14F-4D97-AF65-F5344CB8AC3E}">
        <p14:creationId xmlns:p14="http://schemas.microsoft.com/office/powerpoint/2010/main" val="360448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VIABILIDADE ECONÔMICA</a:t>
            </a:r>
          </a:p>
          <a:p>
            <a:pPr marL="0" indent="0" algn="just">
              <a:buNone/>
            </a:pPr>
            <a:r>
              <a:rPr lang="pt-BR" dirty="0"/>
              <a:t>Receita tarifária não cobre os custos operacionais do Sistema;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03</a:t>
            </a:r>
          </a:p>
          <a:p>
            <a:pPr marL="0" indent="0" algn="just">
              <a:buNone/>
            </a:pPr>
            <a:r>
              <a:rPr lang="pt-BR" dirty="0"/>
              <a:t>Criação do Fundo Municipal de Transportes composto por fontes de recursos não tarifários – saldos da CCT, taxa transportes, parcela do IPVA, superávit da receita da Área Azul, receitas da comercialização da bandeira do cartão mobilidade - gerido pela EPTC;</a:t>
            </a:r>
          </a:p>
        </p:txBody>
      </p:sp>
    </p:spTree>
    <p:extLst>
      <p:ext uri="{BB962C8B-B14F-4D97-AF65-F5344CB8AC3E}">
        <p14:creationId xmlns:p14="http://schemas.microsoft.com/office/powerpoint/2010/main" val="2755649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10486790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VIABILIDADE ECONÔMICA</a:t>
            </a:r>
          </a:p>
          <a:p>
            <a:pPr marL="0" indent="0" algn="just">
              <a:buNone/>
            </a:pPr>
            <a:r>
              <a:rPr lang="pt-BR" dirty="0"/>
              <a:t>Receita tarifária não cobre os custos operacionais do Sistema;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04</a:t>
            </a:r>
          </a:p>
          <a:p>
            <a:pPr marL="0" indent="0" algn="just">
              <a:buNone/>
            </a:pPr>
            <a:r>
              <a:rPr lang="pt-BR" dirty="0"/>
              <a:t>A EPTC assumir a reestruturação das linhas, itinerários, tabelas horárias e frota de cada consórcio e da Cia. Carris de forma a otimizar os custos e oferecer um serviço confiável, em diálogo com as regionais do Orçamento Participativo;</a:t>
            </a:r>
          </a:p>
        </p:txBody>
      </p:sp>
    </p:spTree>
    <p:extLst>
      <p:ext uri="{BB962C8B-B14F-4D97-AF65-F5344CB8AC3E}">
        <p14:creationId xmlns:p14="http://schemas.microsoft.com/office/powerpoint/2010/main" val="1990517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</a:t>
            </a:r>
            <a:r>
              <a:rPr lang="pt-BR" dirty="0"/>
              <a:t> </a:t>
            </a:r>
            <a:r>
              <a:rPr lang="pt-BR" dirty="0">
                <a:solidFill>
                  <a:srgbClr val="FFFF00"/>
                </a:solidFill>
              </a:rPr>
              <a:t>VIABILIDADE ECONÔMICA</a:t>
            </a:r>
          </a:p>
          <a:p>
            <a:pPr marL="0" indent="0" algn="just">
              <a:buNone/>
            </a:pPr>
            <a:r>
              <a:rPr lang="pt-BR" dirty="0"/>
              <a:t>Receita tarifária não cobre os custos operacionais do Sistema;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05</a:t>
            </a:r>
          </a:p>
          <a:p>
            <a:pPr marL="0" indent="0" algn="just">
              <a:buNone/>
            </a:pPr>
            <a:r>
              <a:rPr lang="pt-BR" dirty="0"/>
              <a:t>Manter as isenções de idosos, estudantes e PCDs com fontes de receitas extra tarifária, em especial, recursos do Fundo Municipal de Transportes</a:t>
            </a:r>
          </a:p>
        </p:txBody>
      </p:sp>
    </p:spTree>
    <p:extLst>
      <p:ext uri="{BB962C8B-B14F-4D97-AF65-F5344CB8AC3E}">
        <p14:creationId xmlns:p14="http://schemas.microsoft.com/office/powerpoint/2010/main" val="101578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</a:t>
            </a:r>
            <a:r>
              <a:rPr lang="pt-BR" dirty="0"/>
              <a:t> </a:t>
            </a:r>
            <a:r>
              <a:rPr lang="pt-BR" dirty="0">
                <a:solidFill>
                  <a:srgbClr val="FFFF00"/>
                </a:solidFill>
              </a:rPr>
              <a:t>VIABILIDADE ECONÔMICA</a:t>
            </a:r>
          </a:p>
          <a:p>
            <a:pPr marL="0" indent="0" algn="just">
              <a:buNone/>
            </a:pPr>
            <a:r>
              <a:rPr lang="pt-BR" dirty="0"/>
              <a:t>Receita tarifária não cobre os custos operacionais do Sistema;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06</a:t>
            </a:r>
          </a:p>
          <a:p>
            <a:pPr marL="0" indent="0" algn="just">
              <a:buNone/>
            </a:pPr>
            <a:r>
              <a:rPr lang="pt-BR" dirty="0"/>
              <a:t>Regulamentação dos demais sistemas de mobilidade – lotação, fretamento, aplicativos, estacionamentos - de forma a gerar um subsídio cruzado priorizando o transporte coletivo;</a:t>
            </a:r>
          </a:p>
        </p:txBody>
      </p:sp>
    </p:spTree>
    <p:extLst>
      <p:ext uri="{BB962C8B-B14F-4D97-AF65-F5344CB8AC3E}">
        <p14:creationId xmlns:p14="http://schemas.microsoft.com/office/powerpoint/2010/main" val="102549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10829690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DE FALTA DE TRANSPARÊNCIA</a:t>
            </a:r>
          </a:p>
          <a:p>
            <a:pPr marL="0" indent="0" algn="just">
              <a:buNone/>
            </a:pPr>
            <a:r>
              <a:rPr lang="pt-BR" dirty="0"/>
              <a:t>Falta de transparência na gestão do Sistema de Transportes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07</a:t>
            </a:r>
          </a:p>
          <a:p>
            <a:pPr marL="0" indent="0" algn="just">
              <a:buNone/>
            </a:pPr>
            <a:r>
              <a:rPr lang="pt-BR" dirty="0"/>
              <a:t>Reestruturar o COMTU ampliando a sua composição para incluir as regiões do OP e demais segmentos que atuam nos temas da mobilidade em Porto Alegre.</a:t>
            </a:r>
          </a:p>
        </p:txBody>
      </p:sp>
    </p:spTree>
    <p:extLst>
      <p:ext uri="{BB962C8B-B14F-4D97-AF65-F5344CB8AC3E}">
        <p14:creationId xmlns:p14="http://schemas.microsoft.com/office/powerpoint/2010/main" val="3422858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FALTA INTEGRAÇÃO METROPOLITANA</a:t>
            </a:r>
          </a:p>
          <a:p>
            <a:pPr marL="0" indent="0" algn="just">
              <a:buNone/>
            </a:pPr>
            <a:r>
              <a:rPr lang="pt-BR" dirty="0"/>
              <a:t>Duplicidade de frota, viagem, custos com impactos nos custos e no meio ambiente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08</a:t>
            </a:r>
          </a:p>
          <a:p>
            <a:pPr marL="0" indent="0" algn="just">
              <a:buNone/>
            </a:pPr>
            <a:r>
              <a:rPr lang="pt-BR" dirty="0"/>
              <a:t>Fazer todos os esforços possíveis para efetivar uma integração física, operacional e tarifária com o Sistema de Transportes Metropolitano;</a:t>
            </a:r>
          </a:p>
        </p:txBody>
      </p:sp>
    </p:spTree>
    <p:extLst>
      <p:ext uri="{BB962C8B-B14F-4D97-AF65-F5344CB8AC3E}">
        <p14:creationId xmlns:p14="http://schemas.microsoft.com/office/powerpoint/2010/main" val="2082738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DESEQUILIBRIO ECONÔMICO DA CARRIS</a:t>
            </a:r>
          </a:p>
          <a:p>
            <a:pPr marL="0" indent="0" algn="just">
              <a:buNone/>
            </a:pPr>
            <a:r>
              <a:rPr lang="pt-BR" dirty="0" err="1"/>
              <a:t>Desequilibrio</a:t>
            </a:r>
            <a:r>
              <a:rPr lang="pt-BR" dirty="0"/>
              <a:t> na Câmara de Compensação Tarifária – CCT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09</a:t>
            </a:r>
          </a:p>
          <a:p>
            <a:pPr marL="0" indent="0" algn="just">
              <a:buNone/>
            </a:pPr>
            <a:r>
              <a:rPr lang="pt-BR" dirty="0"/>
              <a:t>Carris ser tratada da mesma forma que as empresas privadas, </a:t>
            </a:r>
            <a:r>
              <a:rPr lang="pt-BR" dirty="0">
                <a:solidFill>
                  <a:srgbClr val="FFFF00"/>
                </a:solidFill>
              </a:rPr>
              <a:t>sem privilégios</a:t>
            </a:r>
            <a:r>
              <a:rPr lang="pt-BR" dirty="0"/>
              <a:t> mas também </a:t>
            </a:r>
            <a:r>
              <a:rPr lang="pt-BR" dirty="0">
                <a:solidFill>
                  <a:srgbClr val="FFFF00"/>
                </a:solidFill>
              </a:rPr>
              <a:t>sem prejuízos </a:t>
            </a:r>
            <a:r>
              <a:rPr lang="pt-BR" dirty="0"/>
              <a:t>causados por acordos políticos e financeiros da PMPA com a ATP;</a:t>
            </a:r>
          </a:p>
        </p:txBody>
      </p:sp>
    </p:spTree>
    <p:extLst>
      <p:ext uri="{BB962C8B-B14F-4D97-AF65-F5344CB8AC3E}">
        <p14:creationId xmlns:p14="http://schemas.microsoft.com/office/powerpoint/2010/main" val="1226437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DESEQUILIBRIO ECONÔMICO DA CARRIS</a:t>
            </a:r>
            <a:endParaRPr lang="pt-BR" dirty="0"/>
          </a:p>
          <a:p>
            <a:pPr marL="0" indent="0" algn="just">
              <a:buNone/>
            </a:pPr>
            <a:r>
              <a:rPr lang="pt-BR" dirty="0" err="1"/>
              <a:t>Desequilibrio</a:t>
            </a:r>
            <a:r>
              <a:rPr lang="pt-BR" dirty="0"/>
              <a:t> na Câmara de Compensação Tarifária – CCT</a:t>
            </a:r>
          </a:p>
          <a:p>
            <a:pPr marL="0" indent="0" algn="just">
              <a:buNone/>
            </a:pPr>
            <a:endParaRPr lang="pt-BR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10</a:t>
            </a:r>
          </a:p>
          <a:p>
            <a:pPr marL="0" indent="0" algn="just">
              <a:buNone/>
            </a:pPr>
            <a:r>
              <a:rPr lang="pt-BR" dirty="0"/>
              <a:t>Carris receber da CCT o </a:t>
            </a:r>
            <a:r>
              <a:rPr lang="pt-BR" dirty="0">
                <a:solidFill>
                  <a:srgbClr val="FFFF00"/>
                </a:solidFill>
              </a:rPr>
              <a:t>equivalente aos serviços prestados </a:t>
            </a:r>
            <a:r>
              <a:rPr lang="pt-BR" dirty="0"/>
              <a:t>não limitada ao percentual de 22% acordados pela EPTC com a ATP;</a:t>
            </a:r>
          </a:p>
        </p:txBody>
      </p:sp>
    </p:spTree>
    <p:extLst>
      <p:ext uri="{BB962C8B-B14F-4D97-AF65-F5344CB8AC3E}">
        <p14:creationId xmlns:p14="http://schemas.microsoft.com/office/powerpoint/2010/main" val="2238455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DESEQUILIBRIO ECONÔMICO DA CARRIS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Baixos índices de assiduidade do pessoal 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11</a:t>
            </a:r>
          </a:p>
          <a:p>
            <a:pPr marL="0" indent="0" algn="just">
              <a:buNone/>
            </a:pPr>
            <a:r>
              <a:rPr lang="pt-BR" dirty="0"/>
              <a:t>Carris ajustar o percentual de despesas em recursos humanos ao limite da média do sistema eliminando cargos desnecessários e indicações políticas;</a:t>
            </a:r>
          </a:p>
        </p:txBody>
      </p:sp>
    </p:spTree>
    <p:extLst>
      <p:ext uri="{BB962C8B-B14F-4D97-AF65-F5344CB8AC3E}">
        <p14:creationId xmlns:p14="http://schemas.microsoft.com/office/powerpoint/2010/main" val="162992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AFCB5-7EFE-C341-8BB5-EDB0E299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Problemas e Propostas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46454D-5947-6347-BFBE-1560B647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48303"/>
            <a:ext cx="9613861" cy="35993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PROBLEMA DESEQUILIBRIO ECONÔMICO DA CARRIS</a:t>
            </a:r>
          </a:p>
          <a:p>
            <a:pPr marL="0" indent="0" algn="just">
              <a:buNone/>
            </a:pPr>
            <a:r>
              <a:rPr lang="pt-BR" dirty="0"/>
              <a:t>Política de gestão não garante níveis de compromisso dos funcionários com o desempenho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solidFill>
                  <a:srgbClr val="FFFF00"/>
                </a:solidFill>
              </a:rPr>
              <a:t>PROPOSTA 12</a:t>
            </a:r>
          </a:p>
          <a:p>
            <a:pPr marL="0" indent="0" algn="just">
              <a:buNone/>
            </a:pPr>
            <a:r>
              <a:rPr lang="pt-BR" dirty="0"/>
              <a:t>Carris reestabelecer as Unidades Focalizadas (UF) com metas de desempenho - passageiros transportados, receita por veículo, assiduidade do pessoal de operação, regularidade no cumprimento de viagens, índice de acidentes, média de consumo de combustível por quilometro e índice de veículos em manutenção – vinculando os resultados a prêmios por produtividade; </a:t>
            </a:r>
          </a:p>
        </p:txBody>
      </p:sp>
    </p:spTree>
    <p:extLst>
      <p:ext uri="{BB962C8B-B14F-4D97-AF65-F5344CB8AC3E}">
        <p14:creationId xmlns:p14="http://schemas.microsoft.com/office/powerpoint/2010/main" val="4282474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6B5BE23-43BC-4102-A20C-F4ACF61B9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19">
            <a:extLst>
              <a:ext uri="{FF2B5EF4-FFF2-40B4-BE49-F238E27FC236}">
                <a16:creationId xmlns:a16="http://schemas.microsoft.com/office/drawing/2014/main" id="{6B3E0EB5-236F-4CF9-A4DE-18C67F583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C74B2E0-C1FD-4AD7-A14C-28341D0D8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816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A07D031-EDFA-4306-A17D-646DC5B6C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2"/>
            <a:ext cx="7767872" cy="22536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933D720-9FAE-440B-82CD-48ED80970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786817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ADCD585-C8EB-4A49-84C1-F9DEF2AEB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181" y="2495280"/>
            <a:ext cx="6714888" cy="1373070"/>
          </a:xfrm>
        </p:spPr>
        <p:txBody>
          <a:bodyPr anchor="b">
            <a:normAutofit/>
          </a:bodyPr>
          <a:lstStyle/>
          <a:p>
            <a:pPr algn="ctr"/>
            <a:r>
              <a:rPr lang="pt-BR" dirty="0"/>
              <a:t>GT Técnico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695075-78BE-4317-9CC5-B2ADC2D99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466" y="642795"/>
            <a:ext cx="3347830" cy="557512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m 12" descr="Logotipo&#10;&#10;Descrição gerada automaticamente">
            <a:extLst>
              <a:ext uri="{FF2B5EF4-FFF2-40B4-BE49-F238E27FC236}">
                <a16:creationId xmlns:a16="http://schemas.microsoft.com/office/drawing/2014/main" id="{E366375F-0B8B-5747-B0E1-A144341D8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8966" y="955591"/>
            <a:ext cx="2313899" cy="231389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E504065-A5B5-3A45-BEEB-DF297668F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303" y="3591224"/>
            <a:ext cx="2743200" cy="185166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E36EB57-ADB2-ED4D-9A2F-ECA096117E08}"/>
              </a:ext>
            </a:extLst>
          </p:cNvPr>
          <p:cNvSpPr txBox="1"/>
          <p:nvPr/>
        </p:nvSpPr>
        <p:spPr>
          <a:xfrm>
            <a:off x="188813" y="4673776"/>
            <a:ext cx="74683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Responsável pela Sistematização</a:t>
            </a:r>
          </a:p>
          <a:p>
            <a:endParaRPr lang="pt-BR" dirty="0"/>
          </a:p>
          <a:p>
            <a:r>
              <a:rPr lang="pt-BR" dirty="0"/>
              <a:t>Mauri Cruz</a:t>
            </a:r>
          </a:p>
          <a:p>
            <a:r>
              <a:rPr lang="pt-BR" dirty="0"/>
              <a:t>Professor de Pós Graduação em Direito à Cidade e Mobilidade Urbana</a:t>
            </a:r>
          </a:p>
          <a:p>
            <a:r>
              <a:rPr lang="pt-BR" dirty="0"/>
              <a:t>Ex-Diretor Presidente da EPTC</a:t>
            </a:r>
          </a:p>
        </p:txBody>
      </p:sp>
    </p:spTree>
    <p:extLst>
      <p:ext uri="{BB962C8B-B14F-4D97-AF65-F5344CB8AC3E}">
        <p14:creationId xmlns:p14="http://schemas.microsoft.com/office/powerpoint/2010/main" val="165756788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m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Berlim</Template>
  <TotalTime>132</TotalTime>
  <Words>796</Words>
  <Application>Microsoft Macintosh PowerPoint</Application>
  <PresentationFormat>Widescreen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Arial</vt:lpstr>
      <vt:lpstr>Trebuchet MS</vt:lpstr>
      <vt:lpstr>Berlim</vt:lpstr>
      <vt:lpstr>Estratégias para o Transporte Público de Porto Alegre 2022-2030</vt:lpstr>
      <vt:lpstr>Diagnóstico</vt:lpstr>
      <vt:lpstr>Diagnóstico</vt:lpstr>
      <vt:lpstr>Propostas</vt:lpstr>
      <vt:lpstr>Propostas</vt:lpstr>
      <vt:lpstr>Propostas</vt:lpstr>
      <vt:lpstr>Propostas</vt:lpstr>
      <vt:lpstr>Propostas</vt:lpstr>
      <vt:lpstr>Propostas</vt:lpstr>
      <vt:lpstr>Propostas</vt:lpstr>
      <vt:lpstr>Propostas</vt:lpstr>
      <vt:lpstr>Propostas</vt:lpstr>
      <vt:lpstr>Propostas</vt:lpstr>
      <vt:lpstr>Propostas</vt:lpstr>
      <vt:lpstr>Problemas e Propostas</vt:lpstr>
      <vt:lpstr>GT Técnico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Estratégias para o transporte de Porto Algre</dc:title>
  <dc:creator>Mauri Cruz</dc:creator>
  <cp:lastModifiedBy>Mauri Cruz</cp:lastModifiedBy>
  <cp:revision>4</cp:revision>
  <dcterms:created xsi:type="dcterms:W3CDTF">2021-08-29T13:48:14Z</dcterms:created>
  <dcterms:modified xsi:type="dcterms:W3CDTF">2021-08-29T16:01:13Z</dcterms:modified>
</cp:coreProperties>
</file>