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7" r:id="rId5"/>
    <p:sldId id="259" r:id="rId6"/>
    <p:sldId id="260" r:id="rId7"/>
    <p:sldId id="261" r:id="rId8"/>
    <p:sldId id="262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63" r:id="rId26"/>
    <p:sldId id="264" r:id="rId27"/>
    <p:sldId id="265" r:id="rId28"/>
    <p:sldId id="266" r:id="rId29"/>
    <p:sldId id="267" r:id="rId30"/>
    <p:sldId id="26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67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62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37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180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12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2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15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95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89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23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81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C682-69ED-4067-999D-4A038AF8952C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2D5D4-127B-40D5-B8A6-0B4F773A15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50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880321"/>
          </a:xfrm>
        </p:spPr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FF0000"/>
                </a:solidFill>
                <a:latin typeface="Arial Black" pitchFamily="34" charset="0"/>
              </a:rPr>
              <a:t>EDUCAÇÃO                                        NAS COMUNIDADES E REGIÕES </a:t>
            </a:r>
            <a:endParaRPr lang="pt-BR" sz="5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344816" cy="2495128"/>
          </a:xfrm>
        </p:spPr>
        <p:txBody>
          <a:bodyPr>
            <a:noAutofit/>
          </a:bodyPr>
          <a:lstStyle/>
          <a:p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MANIFESTO: PELA EDUCAÇÃO NA GRANDE CRUZEIRO E GLÓRIA!</a:t>
            </a:r>
          </a:p>
          <a:p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Ensino Médio na Antiga Escola Alberto 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Bins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Escola Presidente Costa e Silva     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( 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Região Cruzeiro) e na Escola Oscar 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Pereira         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 Região Gloria </a:t>
            </a:r>
            <a:r>
              <a:rPr lang="pt-BR" sz="2400" b="1" dirty="0">
                <a:solidFill>
                  <a:schemeClr val="tx1"/>
                </a:solidFill>
              </a:rPr>
              <a:t>)</a:t>
            </a:r>
          </a:p>
          <a:p>
            <a:r>
              <a:rPr lang="pt-BR" sz="2400" b="1" dirty="0"/>
              <a:t> </a:t>
            </a:r>
            <a:endParaRPr lang="pt-BR" sz="2400" dirty="0"/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627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ESCOLA PRESIDENTE COSTA E SILVA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996"/>
            <a:ext cx="9196728" cy="540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80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Governo do Estado ignora a realidade das nossas vilas.  </a:t>
            </a:r>
            <a:r>
              <a:rPr lang="pt-BR" dirty="0" smtClean="0"/>
              <a:t>                                                       No </a:t>
            </a:r>
            <a:r>
              <a:rPr lang="pt-BR" dirty="0"/>
              <a:t>dia 18/02/2026, fomos surpreendidos com o fechamento forçado do prédio da </a:t>
            </a:r>
            <a:r>
              <a:rPr lang="pt-BR" b="1" dirty="0"/>
              <a:t>Escola Presidente Costa e Silva</a:t>
            </a:r>
            <a:r>
              <a:rPr lang="pt-BR" dirty="0"/>
              <a:t>, empurrando nossos alunos para o compartilhamento de espaço na </a:t>
            </a:r>
            <a:r>
              <a:rPr lang="pt-BR" b="1" dirty="0"/>
              <a:t>Escola Medianeira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5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73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 smtClean="0"/>
              <a:t>            A </a:t>
            </a:r>
            <a:r>
              <a:rPr lang="pt-BR" b="1" dirty="0"/>
              <a:t>conta não fecha e o risco é real! </a:t>
            </a:r>
            <a:endParaRPr lang="pt-BR" dirty="0"/>
          </a:p>
          <a:p>
            <a:pPr algn="just"/>
            <a:r>
              <a:rPr lang="pt-BR" dirty="0"/>
              <a:t>A mudança não é apenas administrativa; ela é um ataque direto à segurança e ao bolso das famílias:</a:t>
            </a:r>
          </a:p>
          <a:p>
            <a:pPr lvl="0" algn="just"/>
            <a:r>
              <a:rPr lang="pt-BR" b="1" dirty="0"/>
              <a:t>Insegurança no Deslocamento:</a:t>
            </a:r>
            <a:r>
              <a:rPr lang="pt-BR" dirty="0"/>
              <a:t> Crianças e adolescentes agora são obrigados a percorrer quase </a:t>
            </a:r>
            <a:r>
              <a:rPr lang="pt-BR" b="1" dirty="0"/>
              <a:t>1km a pé para quem </a:t>
            </a:r>
            <a:r>
              <a:rPr lang="pt-BR" b="1" dirty="0" smtClean="0"/>
              <a:t>vêm </a:t>
            </a:r>
            <a:r>
              <a:rPr lang="pt-BR" b="1" dirty="0"/>
              <a:t>das Vilas da Região Cruzeiro</a:t>
            </a:r>
            <a:r>
              <a:rPr lang="pt-BR" dirty="0"/>
              <a:t>, muitas vezes sozinhos, para chegar às escolas Medianeira ou Venezuela. Em regiões de vulnerabilidade, essa distância é um convite ao perigo.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2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just"/>
            <a:r>
              <a:rPr lang="pt-BR" sz="4000" b="1" dirty="0"/>
              <a:t>Barreira Financeira:</a:t>
            </a:r>
            <a:r>
              <a:rPr lang="pt-BR" sz="4000" dirty="0"/>
              <a:t> O que era perto de casa agora exige </a:t>
            </a:r>
            <a:r>
              <a:rPr lang="pt-BR" sz="4000" b="1" dirty="0"/>
              <a:t>gastos com transporte público</a:t>
            </a:r>
            <a:r>
              <a:rPr lang="pt-BR" sz="4000" dirty="0"/>
              <a:t> que muitas famílias não têm como pagar. Sem passe livre garantido para todos, o destino desses jovens é a evasão escolar. Para quem </a:t>
            </a:r>
            <a:r>
              <a:rPr lang="pt-BR" sz="4000" dirty="0" smtClean="0"/>
              <a:t>vêm </a:t>
            </a:r>
            <a:r>
              <a:rPr lang="pt-BR" sz="4000" dirty="0"/>
              <a:t>da região Gloria os custos ficam ainda </a:t>
            </a:r>
            <a:r>
              <a:rPr lang="pt-BR" sz="4000" dirty="0" smtClean="0"/>
              <a:t>maiores.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9595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lvl="0" algn="just"/>
            <a:r>
              <a:rPr lang="pt-BR" sz="4000" b="1" dirty="0" smtClean="0"/>
              <a:t>Caos na Rotina Familiar</a:t>
            </a:r>
            <a:r>
              <a:rPr lang="pt-BR" sz="4000" b="1" dirty="0"/>
              <a:t>:</a:t>
            </a:r>
            <a:r>
              <a:rPr lang="pt-BR" sz="4000" dirty="0"/>
              <a:t> </a:t>
            </a:r>
            <a:r>
              <a:rPr lang="pt-BR" sz="4000" dirty="0" smtClean="0"/>
              <a:t>Pais </a:t>
            </a:r>
            <a:r>
              <a:rPr lang="pt-BR" sz="4000" dirty="0"/>
              <a:t>e mães trabalhadores não conseguem conciliar o horário de trabalho com esses novos trajetos longos. O fechamento da escola local desestrutura o cuidado com os filhos e coloca o emprego dos responsáveis em risco.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93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ESCOLA ALBERTO BINS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3856"/>
            <a:ext cx="9144000" cy="521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88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382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21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0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3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41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9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1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61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7596"/>
            <a:ext cx="9143999" cy="687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0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6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3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6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02"/>
            <a:ext cx="9144000" cy="687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24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416824" cy="694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2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27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2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8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O Histórico se Repete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/>
              <a:t>Desde o fechamento da </a:t>
            </a:r>
            <a:r>
              <a:rPr lang="pt-BR" b="1" dirty="0"/>
              <a:t>Escola Alberto </a:t>
            </a:r>
            <a:r>
              <a:rPr lang="pt-BR" b="1" dirty="0" err="1"/>
              <a:t>Bins</a:t>
            </a:r>
            <a:r>
              <a:rPr lang="pt-BR" dirty="0"/>
              <a:t> em 2018, que atendia os egressos das Escolas de Educação Infantil , Mundo da Imaginação, Sonho Meu, </a:t>
            </a:r>
            <a:r>
              <a:rPr lang="pt-BR" dirty="0" err="1"/>
              <a:t>Amavtron</a:t>
            </a:r>
            <a:r>
              <a:rPr lang="pt-BR" dirty="0"/>
              <a:t> e Tronquinho ( lindeira a antiga Escola Alberto </a:t>
            </a:r>
            <a:r>
              <a:rPr lang="pt-BR" dirty="0" err="1"/>
              <a:t>Bins</a:t>
            </a:r>
            <a:r>
              <a:rPr lang="pt-BR" dirty="0"/>
              <a:t>). </a:t>
            </a:r>
            <a:r>
              <a:rPr lang="pt-BR" dirty="0" smtClean="0"/>
              <a:t>                                              </a:t>
            </a:r>
            <a:r>
              <a:rPr lang="pt-BR" b="1" dirty="0" smtClean="0"/>
              <a:t>Mais </a:t>
            </a:r>
            <a:r>
              <a:rPr lang="pt-BR" b="1" dirty="0"/>
              <a:t>de 150 crianças atendidas nestas Escolas necessitam de vaga na rede de ensino fundamental</a:t>
            </a:r>
            <a:r>
              <a:rPr lang="pt-BR" dirty="0"/>
              <a:t>, </a:t>
            </a:r>
            <a:r>
              <a:rPr lang="pt-BR" b="1" dirty="0"/>
              <a:t>tendo que procurar fora da região acesso a educação. </a:t>
            </a:r>
            <a:r>
              <a:rPr lang="pt-BR" b="1" dirty="0" smtClean="0"/>
              <a:t>                                                  </a:t>
            </a:r>
            <a:r>
              <a:rPr lang="pt-BR" dirty="0" smtClean="0"/>
              <a:t>Na </a:t>
            </a:r>
            <a:r>
              <a:rPr lang="pt-BR" dirty="0"/>
              <a:t>região Gloria a situação se repete</a:t>
            </a:r>
            <a:r>
              <a:rPr lang="pt-BR" dirty="0" smtClean="0"/>
              <a:t>.</a:t>
            </a: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423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EXIGIMOS RESPEITO E SOLUÇÕES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pt-BR" sz="4000" b="1" dirty="0"/>
              <a:t>Escola perto de casa</a:t>
            </a:r>
            <a:r>
              <a:rPr lang="pt-BR" sz="4000" dirty="0"/>
              <a:t>, com segurança e sem custos extras de transporte, oportunizando que as famílias possam trabalhar com </a:t>
            </a:r>
            <a:r>
              <a:rPr lang="pt-BR" sz="4000" dirty="0" smtClean="0"/>
              <a:t>tranquilidade </a:t>
            </a:r>
            <a:r>
              <a:rPr lang="pt-BR" sz="4000" dirty="0"/>
              <a:t>sem a preocupação dos riscos de ida e vinda de seus filhos a escola.</a:t>
            </a:r>
          </a:p>
          <a:p>
            <a:pPr algn="just"/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3081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pPr lvl="0" algn="just"/>
            <a:r>
              <a:rPr lang="pt-BR" sz="3300" b="1" dirty="0"/>
              <a:t>Ampliação real do Ensino Médio nas regiões da Grande Cruzeiro e Glória.</a:t>
            </a:r>
          </a:p>
          <a:p>
            <a:pPr lvl="0" algn="just"/>
            <a:r>
              <a:rPr lang="pt-BR" sz="3300" b="1" dirty="0"/>
              <a:t>Os prédios da Antiga Escola Alberto </a:t>
            </a:r>
            <a:r>
              <a:rPr lang="pt-BR" sz="3300" b="1" dirty="0" err="1"/>
              <a:t>Bins</a:t>
            </a:r>
            <a:r>
              <a:rPr lang="pt-BR" sz="3300" b="1" dirty="0"/>
              <a:t> </a:t>
            </a:r>
            <a:r>
              <a:rPr lang="pt-BR" sz="3300" u="sng" dirty="0"/>
              <a:t>devem ser tratados como prioridade para a realocação da Escola Presidente Costa e Silva  abrigando o atendimento do ensino fundamental e médio  dada a suas condições físicas e geográficas</a:t>
            </a:r>
            <a:r>
              <a:rPr lang="pt-BR" sz="3300" dirty="0"/>
              <a:t>. </a:t>
            </a:r>
            <a:r>
              <a:rPr lang="pt-BR" sz="3300" dirty="0" smtClean="0"/>
              <a:t>                          Atendendo </a:t>
            </a:r>
            <a:r>
              <a:rPr lang="pt-BR" sz="3300" dirty="0"/>
              <a:t>o pleito antigo das Vilas Grande Cruzeiro.</a:t>
            </a:r>
          </a:p>
          <a:p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7333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ESCOLA OSCAR PEREIRA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4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lvl="0" algn="just"/>
            <a:r>
              <a:rPr lang="pt-BR" b="1" dirty="0"/>
              <a:t>Os prédios da Escola Oscar Pereira,</a:t>
            </a:r>
            <a:r>
              <a:rPr lang="pt-BR" dirty="0"/>
              <a:t> localizado na Região Gloria possuem condições de ter a implementação do ensino médio para atender a demanda educacional da região. Historicamente, os jovens e adultos tiveram que buscar o atendimento educacional nas escolas do Bairro Medianeira ou no Centro da Cidade. </a:t>
            </a:r>
            <a:r>
              <a:rPr lang="pt-BR" dirty="0" smtClean="0"/>
              <a:t>                                                                    </a:t>
            </a:r>
            <a:r>
              <a:rPr lang="pt-BR" b="1" dirty="0" err="1" smtClean="0"/>
              <a:t>A</a:t>
            </a:r>
            <a:r>
              <a:rPr lang="pt-BR" b="1" dirty="0" smtClean="0"/>
              <a:t> Região </a:t>
            </a:r>
            <a:r>
              <a:rPr lang="pt-BR" b="1" dirty="0"/>
              <a:t>da Gloria reivindica o ENSINO MÉDIO na região</a:t>
            </a:r>
            <a:r>
              <a:rPr lang="pt-BR" b="1" dirty="0" smtClean="0"/>
              <a:t>.</a:t>
            </a:r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45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algn="just"/>
            <a:r>
              <a:rPr lang="pt-BR" b="1" dirty="0"/>
              <a:t> </a:t>
            </a:r>
            <a:r>
              <a:rPr lang="pt-BR" sz="4800" b="1" dirty="0"/>
              <a:t>"Investir em educação no ensino médio é dar asas à cidadania e força à democracia</a:t>
            </a:r>
            <a:r>
              <a:rPr lang="pt-BR" sz="4800" b="1" dirty="0" smtClean="0"/>
              <a:t>.“</a:t>
            </a:r>
          </a:p>
          <a:p>
            <a:pPr marL="0" indent="0" algn="just">
              <a:buNone/>
            </a:pPr>
            <a:endParaRPr lang="pt-BR" sz="3600" b="1" dirty="0"/>
          </a:p>
          <a:p>
            <a:pPr marL="0" indent="0" algn="just">
              <a:buNone/>
            </a:pPr>
            <a:endParaRPr lang="pt-BR" sz="3600" b="1" dirty="0" smtClean="0"/>
          </a:p>
          <a:p>
            <a:pPr marL="0" indent="0" algn="just">
              <a:buNone/>
            </a:pPr>
            <a:endParaRPr lang="pt-BR" sz="3600" b="1" dirty="0" smtClean="0"/>
          </a:p>
          <a:p>
            <a:pPr marL="0" indent="0" algn="ctr">
              <a:buNone/>
            </a:pPr>
            <a:r>
              <a:rPr lang="pt-BR" b="1" dirty="0" smtClean="0"/>
              <a:t>Movimento </a:t>
            </a:r>
            <a:r>
              <a:rPr lang="pt-BR" b="1" dirty="0"/>
              <a:t>Articulação Comunitária</a:t>
            </a:r>
            <a:endParaRPr lang="pt-BR" dirty="0"/>
          </a:p>
          <a:p>
            <a:pPr marL="0" indent="0" algn="ctr">
              <a:buNone/>
            </a:pPr>
            <a:r>
              <a:rPr lang="pt-BR" b="1" dirty="0" smtClean="0"/>
              <a:t>Pela </a:t>
            </a:r>
            <a:r>
              <a:rPr lang="pt-BR" b="1" dirty="0"/>
              <a:t>Educação nas Regiões Cruzeiro e </a:t>
            </a:r>
            <a:r>
              <a:rPr lang="pt-BR" b="1" dirty="0" smtClean="0"/>
              <a:t>Cristal</a:t>
            </a:r>
            <a:r>
              <a:rPr lang="pt-BR" sz="3600" dirty="0"/>
              <a:t> </a:t>
            </a:r>
          </a:p>
          <a:p>
            <a:pPr marL="0" indent="0" algn="just"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80861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/>
              <a:t>ASSINAM:</a:t>
            </a:r>
          </a:p>
          <a:p>
            <a:pPr algn="just"/>
            <a:r>
              <a:rPr lang="pt-BR" dirty="0" smtClean="0"/>
              <a:t>1. Lúcia </a:t>
            </a:r>
            <a:r>
              <a:rPr lang="pt-BR" dirty="0" err="1" smtClean="0"/>
              <a:t>Castencio</a:t>
            </a:r>
            <a:r>
              <a:rPr lang="pt-BR" dirty="0" smtClean="0"/>
              <a:t> - Conselheira Titular Região Glória.</a:t>
            </a:r>
          </a:p>
          <a:p>
            <a:pPr algn="just"/>
            <a:r>
              <a:rPr lang="pt-BR" dirty="0" smtClean="0"/>
              <a:t>2. ⁠Silvana  Melo - Presidente Instituto de Integração Social</a:t>
            </a:r>
          </a:p>
          <a:p>
            <a:pPr algn="just"/>
            <a:r>
              <a:rPr lang="pt-BR" dirty="0" smtClean="0"/>
              <a:t>3. ⁠</a:t>
            </a:r>
            <a:r>
              <a:rPr lang="pt-BR" dirty="0" err="1" smtClean="0"/>
              <a:t>Clenir</a:t>
            </a:r>
            <a:r>
              <a:rPr lang="pt-BR" dirty="0" smtClean="0"/>
              <a:t>  Fagundes - Presidente Creche Sonho Meu</a:t>
            </a:r>
          </a:p>
          <a:p>
            <a:pPr algn="just"/>
            <a:r>
              <a:rPr lang="pt-BR" dirty="0" smtClean="0"/>
              <a:t>4. ⁠Michael Santos - Coordenador </a:t>
            </a:r>
            <a:r>
              <a:rPr lang="pt-BR" dirty="0" err="1" smtClean="0"/>
              <a:t>Frop</a:t>
            </a:r>
            <a:r>
              <a:rPr lang="pt-BR" dirty="0" smtClean="0"/>
              <a:t> Cruzeiro </a:t>
            </a:r>
          </a:p>
          <a:p>
            <a:pPr algn="just"/>
            <a:r>
              <a:rPr lang="pt-BR" dirty="0" smtClean="0"/>
              <a:t>5. ⁠Lídio Santos - Presidente Projeto Periferia </a:t>
            </a:r>
          </a:p>
          <a:p>
            <a:pPr algn="just"/>
            <a:r>
              <a:rPr lang="pt-BR" dirty="0" smtClean="0"/>
              <a:t>6. ⁠Leandro Barbosa - Conselheiro Tutelar Micro 5</a:t>
            </a:r>
          </a:p>
          <a:p>
            <a:pPr algn="just"/>
            <a:r>
              <a:rPr lang="pt-BR" dirty="0" smtClean="0"/>
              <a:t>7. Wagner Pereira dos Santos- Conselheiro do Planejamento RGP5</a:t>
            </a:r>
          </a:p>
          <a:p>
            <a:pPr algn="just"/>
            <a:r>
              <a:rPr lang="pt-BR" dirty="0" smtClean="0"/>
              <a:t>8. ⁠Misael </a:t>
            </a:r>
            <a:r>
              <a:rPr lang="pt-BR" dirty="0" err="1" smtClean="0"/>
              <a:t>Jacobus</a:t>
            </a:r>
            <a:r>
              <a:rPr lang="pt-BR" dirty="0" smtClean="0"/>
              <a:t> Santos - Diretor EMEI Tronquinho</a:t>
            </a:r>
          </a:p>
          <a:p>
            <a:pPr algn="just"/>
            <a:r>
              <a:rPr lang="pt-BR" dirty="0" smtClean="0"/>
              <a:t>9. ⁠ Jorge Lima - Presidente ONG </a:t>
            </a:r>
            <a:r>
              <a:rPr lang="pt-BR" dirty="0" err="1" smtClean="0"/>
              <a:t>Usps</a:t>
            </a:r>
            <a:r>
              <a:rPr lang="pt-BR" dirty="0" smtClean="0"/>
              <a:t> ( Creche Mundo da Imaginação)</a:t>
            </a:r>
          </a:p>
          <a:p>
            <a:pPr algn="just"/>
            <a:r>
              <a:rPr lang="pt-BR" dirty="0" smtClean="0"/>
              <a:t>10. ⁠Gilson Aquino - Liderança Comunitária e Delegado do OP Região Glória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4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 smtClean="0"/>
              <a:t>11. ⁠Luciano Padilha - Conselheiro Titular </a:t>
            </a:r>
            <a:r>
              <a:rPr lang="pt-BR" dirty="0" err="1" smtClean="0"/>
              <a:t>Comathab</a:t>
            </a:r>
            <a:r>
              <a:rPr lang="pt-BR" dirty="0" smtClean="0"/>
              <a:t> Região Glória e Cruzeiro </a:t>
            </a:r>
          </a:p>
          <a:p>
            <a:pPr algn="just"/>
            <a:r>
              <a:rPr lang="pt-BR" dirty="0" smtClean="0"/>
              <a:t>12. Leonardo -Didi -  Presidente do ICEA Malvina</a:t>
            </a:r>
          </a:p>
          <a:p>
            <a:pPr algn="just"/>
            <a:r>
              <a:rPr lang="pt-BR" dirty="0" smtClean="0"/>
              <a:t>13. ⁠Wendel </a:t>
            </a:r>
            <a:r>
              <a:rPr lang="pt-BR" dirty="0" err="1" smtClean="0"/>
              <a:t>Escarcel</a:t>
            </a:r>
            <a:r>
              <a:rPr lang="pt-BR" dirty="0" smtClean="0"/>
              <a:t> - Conselheiro Titular Região Cruzeiro </a:t>
            </a:r>
          </a:p>
          <a:p>
            <a:pPr algn="just"/>
            <a:r>
              <a:rPr lang="pt-BR" dirty="0" smtClean="0"/>
              <a:t>14. ⁠Luciano Leonardo - Conselheiro da Cultura Região Cruzeiro</a:t>
            </a:r>
          </a:p>
          <a:p>
            <a:pPr algn="just"/>
            <a:r>
              <a:rPr lang="pt-BR" dirty="0" smtClean="0"/>
              <a:t>15. ⁠</a:t>
            </a:r>
            <a:r>
              <a:rPr lang="pt-BR" dirty="0" err="1" smtClean="0"/>
              <a:t>Ozi</a:t>
            </a:r>
            <a:r>
              <a:rPr lang="pt-BR" dirty="0" smtClean="0"/>
              <a:t> </a:t>
            </a:r>
            <a:r>
              <a:rPr lang="pt-BR" dirty="0" err="1" smtClean="0"/>
              <a:t>Escarcel</a:t>
            </a:r>
            <a:r>
              <a:rPr lang="pt-BR" dirty="0" smtClean="0"/>
              <a:t> - Associação Núcleo Prisma</a:t>
            </a:r>
          </a:p>
          <a:p>
            <a:pPr algn="just"/>
            <a:r>
              <a:rPr lang="pt-BR" dirty="0" smtClean="0"/>
              <a:t>16. ⁠</a:t>
            </a:r>
            <a:r>
              <a:rPr lang="pt-BR" dirty="0" err="1" smtClean="0"/>
              <a:t>Zanandra</a:t>
            </a:r>
            <a:r>
              <a:rPr lang="pt-BR" dirty="0" smtClean="0"/>
              <a:t> Guedes – Conselheira  </a:t>
            </a:r>
            <a:r>
              <a:rPr lang="pt-BR" dirty="0" err="1" smtClean="0"/>
              <a:t>Cultura,líder</a:t>
            </a:r>
            <a:r>
              <a:rPr lang="pt-BR" dirty="0" smtClean="0"/>
              <a:t>. comunitária. na. Belém Velho- Presidente. cozinha. solidária. Recanto Gaudério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52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17. ⁠Jessica Cardoso - Diretora Creche Tronco Neves</a:t>
            </a:r>
          </a:p>
          <a:p>
            <a:pPr algn="just"/>
            <a:r>
              <a:rPr lang="pt-BR" dirty="0" smtClean="0"/>
              <a:t>18. ⁠Sirlei Vargas, Presidente da Associação de moradores  nossa Senhora de Lurdes, liderança e Diretora da Creche de educação infantil  Teixeira de Ré ,na glória.</a:t>
            </a:r>
          </a:p>
          <a:p>
            <a:pPr algn="just"/>
            <a:r>
              <a:rPr lang="pt-BR" dirty="0" smtClean="0"/>
              <a:t>19. ⁠Juarez Oliveira - Conselheiro Titular Região Cruzeiro / Presidente Vila Santa Anita</a:t>
            </a:r>
          </a:p>
          <a:p>
            <a:pPr algn="just"/>
            <a:r>
              <a:rPr lang="pt-BR" dirty="0" smtClean="0"/>
              <a:t>20. ⁠</a:t>
            </a:r>
            <a:r>
              <a:rPr lang="pt-BR" dirty="0" err="1" smtClean="0"/>
              <a:t>Tamar</a:t>
            </a:r>
            <a:r>
              <a:rPr lang="pt-BR" dirty="0" smtClean="0"/>
              <a:t> oliveira, Presidente da  </a:t>
            </a:r>
            <a:r>
              <a:rPr lang="pt-BR" dirty="0" err="1" smtClean="0"/>
              <a:t>Mep</a:t>
            </a:r>
            <a:r>
              <a:rPr lang="pt-BR" dirty="0" smtClean="0"/>
              <a:t> </a:t>
            </a:r>
            <a:r>
              <a:rPr lang="pt-BR" dirty="0" err="1" smtClean="0"/>
              <a:t>Aeppa</a:t>
            </a:r>
            <a:r>
              <a:rPr lang="pt-BR" dirty="0" smtClean="0"/>
              <a:t> , liderança Comunitária, entidade responsável pela formação de muitas de nossas </a:t>
            </a:r>
            <a:r>
              <a:rPr lang="pt-BR" dirty="0"/>
              <a:t>E</a:t>
            </a:r>
            <a:r>
              <a:rPr lang="pt-BR" dirty="0" smtClean="0"/>
              <a:t>ducadoras Populares Alto Embratel - Cascata, Glória.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21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pt-BR" dirty="0" smtClean="0"/>
              <a:t>21. ⁠INAIÁ - Presidente do Instituição Social Dona Cristina do Cristal</a:t>
            </a:r>
          </a:p>
          <a:p>
            <a:pPr algn="just"/>
            <a:r>
              <a:rPr lang="pt-BR" dirty="0" smtClean="0"/>
              <a:t>22. ⁠Marta Maciel - Liderança Comunitária e </a:t>
            </a:r>
            <a:r>
              <a:rPr lang="pt-BR" dirty="0" err="1" smtClean="0"/>
              <a:t>Ex</a:t>
            </a:r>
            <a:r>
              <a:rPr lang="pt-BR" dirty="0" smtClean="0"/>
              <a:t> Conselheira Tutelar Região Cruzeiro</a:t>
            </a:r>
          </a:p>
          <a:p>
            <a:pPr algn="just"/>
            <a:r>
              <a:rPr lang="pt-BR" dirty="0" smtClean="0"/>
              <a:t>23. ⁠Ubirajara Júnior Presidente  Centro Esportivo Cultural e Assistencial da Vila DO Campinho.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34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576</Words>
  <Application>Microsoft Office PowerPoint</Application>
  <PresentationFormat>Apresentação na tela (4:3)</PresentationFormat>
  <Paragraphs>50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Tema do Office</vt:lpstr>
      <vt:lpstr>EDUCAÇÃO                                        NAS COMUNIDADES E REGIÕES </vt:lpstr>
      <vt:lpstr>ESCOLA PRESIDENTE COSTA E SILVA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ESCOLA ALBERTO BINS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Histórico se Repete  </vt:lpstr>
      <vt:lpstr>EXIGIMOS RESPEITO E SOLUÇÕES</vt:lpstr>
      <vt:lpstr>Apresentação do PowerPoint</vt:lpstr>
      <vt:lpstr>ESCOLA OSCAR PEREIRA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Ferragem</dc:creator>
  <cp:lastModifiedBy>Ferragem</cp:lastModifiedBy>
  <cp:revision>26</cp:revision>
  <dcterms:created xsi:type="dcterms:W3CDTF">2026-03-02T23:11:39Z</dcterms:created>
  <dcterms:modified xsi:type="dcterms:W3CDTF">2026-03-03T01:07:11Z</dcterms:modified>
</cp:coreProperties>
</file>